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9" r:id="rId43"/>
    <p:sldId id="298" r:id="rId44"/>
    <p:sldId id="297" r:id="rId45"/>
    <p:sldId id="300" r:id="rId46"/>
    <p:sldId id="303" r:id="rId47"/>
    <p:sldId id="304" r:id="rId48"/>
    <p:sldId id="302" r:id="rId49"/>
    <p:sldId id="30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6D0E8-69A7-4456-893A-4B3AC6963CD9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5807-77EF-4706-956D-41C3DC344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5807-77EF-4706-956D-41C3DC34431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5807-77EF-4706-956D-41C3DC34431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5807-77EF-4706-956D-41C3DC34431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5807-77EF-4706-956D-41C3DC34431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5608-061C-491D-9B72-2CE437D4F24B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7AFA-986F-4010-87DE-3D19323395A8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0B30-000F-4535-A1DB-DB011B17E45F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594F-A0EA-4AF5-9C94-FF988311D279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BD57-A4F5-424B-A51F-E3BCAB8D9B51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D9D-A243-4652-9874-B255F7015D9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439A-4872-46BD-AB72-9BA813A10A1B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C472-EC63-4948-80FC-6FEB264234BC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0449-DFAF-4819-A72B-840E10DADDDD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F265-D2B1-4A21-9A89-7D51E4A03E9E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4EC2EC-B844-4FE4-B558-B03D97763CF4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8409EE-C0C2-41AE-AD92-45937BB5F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Eizan</a:t>
            </a:r>
            <a:r>
              <a:rPr lang="en-US" dirty="0" smtClean="0"/>
              <a:t> Aziz</a:t>
            </a:r>
          </a:p>
          <a:p>
            <a:r>
              <a:rPr lang="en-US" dirty="0" smtClean="0"/>
              <a:t>CSC128: FUNDAMENTALS OF COMPUTER PROBLEM SOLVING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490-3A5F-45D3-A164-E1ACF7652109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5: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Required pre-processor files (*.h files)  / libraries</a:t>
            </a:r>
          </a:p>
          <a:p>
            <a:r>
              <a:rPr lang="en-US" dirty="0" smtClean="0"/>
              <a:t>Functions was created by producer of compiler (C++), embedded in *.h files/libraries</a:t>
            </a:r>
          </a:p>
          <a:p>
            <a:r>
              <a:rPr lang="en-US" dirty="0" smtClean="0"/>
              <a:t>So, other programmers just </a:t>
            </a:r>
            <a:r>
              <a:rPr lang="en-US" b="1" dirty="0" smtClean="0"/>
              <a:t>CALL</a:t>
            </a:r>
            <a:r>
              <a:rPr lang="en-US" dirty="0" smtClean="0"/>
              <a:t> and </a:t>
            </a:r>
            <a:r>
              <a:rPr lang="en-US" b="1" dirty="0" smtClean="0"/>
              <a:t>USE</a:t>
            </a:r>
            <a:r>
              <a:rPr lang="en-US" dirty="0" smtClean="0"/>
              <a:t> it!</a:t>
            </a:r>
          </a:p>
          <a:p>
            <a:r>
              <a:rPr lang="en-US" dirty="0" smtClean="0"/>
              <a:t>Those functions have been created for you!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 3);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181600" y="1524000"/>
            <a:ext cx="228600" cy="838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6324600" y="1295400"/>
            <a:ext cx="1981200" cy="1371600"/>
          </a:xfrm>
          <a:prstGeom prst="wedgeRectCallout">
            <a:avLst>
              <a:gd name="adj1" fmla="val -91602"/>
              <a:gd name="adj2" fmla="val -30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Pre-processor files</a:t>
            </a:r>
            <a:endParaRPr lang="en-US" sz="28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2894806" y="3200400"/>
            <a:ext cx="4579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124200" y="2971800"/>
            <a:ext cx="2133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ular Callout 33"/>
          <p:cNvSpPr/>
          <p:nvPr/>
        </p:nvSpPr>
        <p:spPr>
          <a:xfrm>
            <a:off x="6324600" y="2971800"/>
            <a:ext cx="2514600" cy="1371600"/>
          </a:xfrm>
          <a:prstGeom prst="wedgeRectCallout">
            <a:avLst>
              <a:gd name="adj1" fmla="val -87337"/>
              <a:gd name="adj2" fmla="val -47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Power function retrieved from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math.h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1371600" y="41148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ular Callout 38"/>
          <p:cNvSpPr/>
          <p:nvPr/>
        </p:nvSpPr>
        <p:spPr>
          <a:xfrm>
            <a:off x="2667000" y="4495800"/>
            <a:ext cx="2514600" cy="1371600"/>
          </a:xfrm>
          <a:prstGeom prst="wedgeRectCallout">
            <a:avLst>
              <a:gd name="adj1" fmla="val -86125"/>
              <a:gd name="adj2" fmla="val -54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800" dirty="0" smtClean="0"/>
              <a:t> function retrieved from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iostream.h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dirty="0" smtClean="0"/>
              <a:t>: header file for input/output stream.</a:t>
            </a:r>
          </a:p>
          <a:p>
            <a:r>
              <a:rPr lang="en-US" dirty="0" smtClean="0"/>
              <a:t>Built-in functions: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514600"/>
          <a:ext cx="7315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571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Function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Description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 New" pitchFamily="49" charset="0"/>
                          <a:cs typeface="Courier New" pitchFamily="49" charset="0"/>
                        </a:rPr>
                        <a:t>get()</a:t>
                      </a:r>
                      <a:endParaRPr lang="en-US" sz="2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 console input (keyboard) or type char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 New" pitchFamily="49" charset="0"/>
                          <a:cs typeface="Courier New" pitchFamily="49" charset="0"/>
                        </a:rPr>
                        <a:t>put()</a:t>
                      </a:r>
                      <a:endParaRPr lang="en-US" sz="2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 console output (screen) of type char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&lt;&lt; "Please enter a character: ";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&lt;&lt; "\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nThe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character is  " &lt;&lt; put(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iomanip.h</a:t>
            </a:r>
            <a:r>
              <a:rPr lang="en-US" dirty="0" smtClean="0"/>
              <a:t>: header file to manipulate input/output data.</a:t>
            </a:r>
          </a:p>
          <a:p>
            <a:r>
              <a:rPr lang="en-US" dirty="0" smtClean="0"/>
              <a:t>Built-in functions: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514600"/>
          <a:ext cx="792480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150"/>
                <a:gridCol w="5200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urier New" pitchFamily="49" charset="0"/>
                          <a:cs typeface="Courier New" pitchFamily="49" charset="0"/>
                        </a:rPr>
                        <a:t>setw</a:t>
                      </a: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(x)</a:t>
                      </a:r>
                      <a:endParaRPr 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Courier New" pitchFamily="49" charset="0"/>
                        </a:rPr>
                        <a:t>Set field width to 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urier New" pitchFamily="49" charset="0"/>
                          <a:cs typeface="Courier New" pitchFamily="49" charset="0"/>
                        </a:rPr>
                        <a:t>setfill</a:t>
                      </a: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(x)</a:t>
                      </a:r>
                      <a:endParaRPr 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Courier New" pitchFamily="49" charset="0"/>
                        </a:rPr>
                        <a:t>Set the fill character with 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setprecision</a:t>
                      </a:r>
                      <a:r>
                        <a:rPr lang="en-US" sz="20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Courier New" pitchFamily="49" charset="0"/>
                        </a:rPr>
                        <a:t>Set the floating point precision to x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iomanip.h</a:t>
            </a:r>
            <a:r>
              <a:rPr lang="en-US" dirty="0" smtClean="0"/>
              <a:t>: header file to manipulate input/output data.</a:t>
            </a:r>
          </a:p>
          <a:p>
            <a:r>
              <a:rPr lang="en-US" dirty="0" smtClean="0"/>
              <a:t>Built-in functions: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File: topic_5_predefined_iomanip_01.cpp</a:t>
            </a:r>
            <a:endParaRPr lang="en-US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1" y="2514600"/>
          <a:ext cx="7924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setiosflags</a:t>
                      </a:r>
                      <a:r>
                        <a:rPr lang="en-US" sz="20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</a:t>
                      </a:r>
                      <a:r>
                        <a:rPr lang="en-US" sz="20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ios</a:t>
                      </a:r>
                      <a:r>
                        <a:rPr lang="en-US" sz="20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::fixed)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Display floating point values in decimal notation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setiosflags(ios::left)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Left justify output</a:t>
                      </a:r>
                    </a:p>
                  </a:txBody>
                  <a:tcPr marL="68580" marR="68580" marT="0" marB="0" anchor="ctr"/>
                </a:tc>
              </a:tr>
              <a:tr h="1371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setiosflags</a:t>
                      </a:r>
                      <a:r>
                        <a:rPr lang="en-US" sz="20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</a:t>
                      </a:r>
                      <a:r>
                        <a:rPr lang="en-US" sz="20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ios</a:t>
                      </a:r>
                      <a:r>
                        <a:rPr lang="en-US" sz="20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::right)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Right justify output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setiosflags</a:t>
                      </a:r>
                      <a:r>
                        <a:rPr lang="en-US" sz="20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</a:t>
                      </a:r>
                      <a:r>
                        <a:rPr lang="en-US" sz="20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ios</a:t>
                      </a:r>
                      <a:r>
                        <a:rPr lang="en-US" sz="20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::</a:t>
                      </a:r>
                      <a:r>
                        <a:rPr lang="en-US" sz="20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showpoint</a:t>
                      </a:r>
                      <a:r>
                        <a:rPr lang="en-US" sz="20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Display a decimal point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4572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iomanip.h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 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= 2345;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"|"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(8)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setiosflags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::left)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&lt;&lt; x &lt;&lt; "|"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"|"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setfill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(‘*’)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(8)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&lt;&lt; "HELLO" &lt;&lt; "|"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//continue next slide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4572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//continue from previous slide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"|"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(8)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setiosflags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::fixed)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setiosflags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showpoint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(2) &lt;&lt; 86.2 &lt;&lt; "|"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"|" &lt;&lt; 5 &lt;&lt; "|"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 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dirty="0" smtClean="0"/>
              <a:t>: header file contains string manipulation functions.</a:t>
            </a:r>
          </a:p>
          <a:p>
            <a:r>
              <a:rPr lang="en-US" dirty="0" smtClean="0"/>
              <a:t>Built-in functions: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File: topic_5_predefined_string_01.cpp</a:t>
            </a:r>
            <a:endParaRPr lang="en-US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743200"/>
          <a:ext cx="7924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150"/>
                <a:gridCol w="5200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strcmp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(s1, s2)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Compares one string to another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strcpy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(s1, s2)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Copies one string to another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strlen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Calculates the length of a string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strcat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(s1, s2)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Appends one string to another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ctype.h</a:t>
            </a:r>
            <a:r>
              <a:rPr lang="en-US" dirty="0" smtClean="0"/>
              <a:t>: header file for character handling functions.</a:t>
            </a:r>
          </a:p>
          <a:p>
            <a:r>
              <a:rPr lang="en-US" dirty="0" smtClean="0"/>
              <a:t>Built-in functions: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514600"/>
          <a:ext cx="79248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150"/>
                <a:gridCol w="5200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toupper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(c)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Converts character c from lowercase to uppercase letter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tolower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(c)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Converts character c from uppercase to lowercase letter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isupper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(c)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Return TRUE if c is an uppercase letter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islower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(c)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Return TRUE if c is a lowercase letter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0871-68E8-48DA-B905-B881D3A7067D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Benefits of Functions</a:t>
            </a:r>
          </a:p>
          <a:p>
            <a:r>
              <a:rPr lang="en-US" dirty="0" smtClean="0"/>
              <a:t>Predefined Functions</a:t>
            </a:r>
          </a:p>
          <a:p>
            <a:r>
              <a:rPr lang="en-US" dirty="0" smtClean="0"/>
              <a:t>Independent Functions  </a:t>
            </a:r>
          </a:p>
          <a:p>
            <a:r>
              <a:rPr lang="en-US" dirty="0" smtClean="0"/>
              <a:t>Independent Function Requirements</a:t>
            </a:r>
          </a:p>
          <a:p>
            <a:r>
              <a:rPr lang="en-US" dirty="0" smtClean="0"/>
              <a:t>Passing Value Between Functions</a:t>
            </a:r>
          </a:p>
          <a:p>
            <a:r>
              <a:rPr lang="en-US" dirty="0" smtClean="0"/>
              <a:t>Reference Parameter</a:t>
            </a:r>
          </a:p>
          <a:p>
            <a:r>
              <a:rPr lang="en-US" dirty="0" smtClean="0"/>
              <a:t>Scope of an Identifier/Variable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ctype.h</a:t>
            </a:r>
            <a:r>
              <a:rPr lang="en-US" dirty="0" smtClean="0"/>
              <a:t>: header file for character handling functions.</a:t>
            </a:r>
          </a:p>
          <a:p>
            <a:r>
              <a:rPr lang="en-US" dirty="0" smtClean="0"/>
              <a:t>Built-in functions: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File: topic_5_predefined_ctype_01.cpp</a:t>
            </a:r>
            <a:endParaRPr lang="en-US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514600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150"/>
                <a:gridCol w="5200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isdigit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(c)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Return TRUE if c is digit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isalpha(c)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Return TRUE if c is an alphanumeric character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isspace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(c)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Return TRUE if c is a space character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dirty="0" smtClean="0"/>
              <a:t>: header file for mathematical functions.</a:t>
            </a:r>
          </a:p>
          <a:p>
            <a:r>
              <a:rPr lang="en-US" dirty="0" smtClean="0"/>
              <a:t>Built-in functions: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489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Courier New" pitchFamily="49" charset="0"/>
                        </a:rPr>
                        <a:t>Functions </a:t>
                      </a:r>
                      <a:endParaRPr lang="en-US" sz="2400" dirty="0">
                        <a:latin typeface="+mn-lt"/>
                        <a:cs typeface="Courier New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pow(x, y)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sin(x)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acos(x)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cosh(x)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sqrt(x)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cos(x)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atan(x)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tanh(x)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ceil(x)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tan(x)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log(x)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log10(x)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floor(x)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asin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(x)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sinh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exp(x)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fabs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(x)</a:t>
                      </a:r>
                      <a:endParaRPr lang="en-US" sz="2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Function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 smtClean="0"/>
              <a:t>: header file for several miscellaneous (mixed) functions.</a:t>
            </a:r>
          </a:p>
          <a:p>
            <a:r>
              <a:rPr lang="en-US" dirty="0" smtClean="0"/>
              <a:t>Built-in functions: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File: topic_5_predefined_stdlib_01.cpp</a:t>
            </a:r>
            <a:endParaRPr lang="en-US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895600"/>
          <a:ext cx="7924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150"/>
                <a:gridCol w="5200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abs(i)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Converts to the absolute value of </a:t>
                      </a:r>
                      <a:r>
                        <a:rPr lang="en-US" sz="2400" dirty="0" err="1">
                          <a:latin typeface="+mn-lt"/>
                          <a:ea typeface="Times New Roman"/>
                          <a:cs typeface="Times New Roman"/>
                        </a:rPr>
                        <a:t>i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rand()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Generate a random positive integer between 0 and RAND_MAX(32767)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srand</a:t>
                      </a:r>
                      <a:r>
                        <a:rPr lang="en-US" sz="2400" dirty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(seed)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Initialize random number generator where seed represent the starting point for the rand function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AKA programmer-defined function</a:t>
            </a:r>
          </a:p>
          <a:p>
            <a:r>
              <a:rPr lang="en-US" sz="2500" dirty="0" smtClean="0"/>
              <a:t>Programmer can create his/her own functions</a:t>
            </a:r>
          </a:p>
          <a:p>
            <a:r>
              <a:rPr lang="en-US" sz="2500" dirty="0" smtClean="0"/>
              <a:t>Why?</a:t>
            </a:r>
          </a:p>
          <a:p>
            <a:pPr lvl="1"/>
            <a:r>
              <a:rPr lang="en-US" sz="2500" dirty="0" smtClean="0"/>
              <a:t>Existing built-in functions or libraries of C++ are limited. Cannot fulfill programmer’s needs</a:t>
            </a:r>
          </a:p>
          <a:p>
            <a:r>
              <a:rPr lang="en-US" sz="2500" dirty="0" smtClean="0"/>
              <a:t>Can be written in the same file as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sz="2500" dirty="0" smtClean="0"/>
              <a:t> or in separate files.</a:t>
            </a:r>
          </a:p>
          <a:p>
            <a:r>
              <a:rPr lang="en-US" sz="2500" dirty="0" smtClean="0"/>
              <a:t>If you write function definitions in separate files, you have to compile independently, which means, not include the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2500" i="1" dirty="0" smtClean="0">
                <a:cs typeface="Courier New" pitchFamily="49" charset="0"/>
              </a:rPr>
              <a:t>Files: topic_5_independent_intro_00_01.cpp, </a:t>
            </a:r>
          </a:p>
          <a:p>
            <a:pPr>
              <a:buNone/>
            </a:pPr>
            <a:r>
              <a:rPr lang="en-US" sz="2500" i="1" dirty="0" smtClean="0">
                <a:cs typeface="Courier New" pitchFamily="49" charset="0"/>
              </a:rPr>
              <a:t>topic_5_independent_intro_00_02.cpp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variable declarations; //global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functionA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variable declarations; //local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functionA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statements; //other statements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functionA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statements;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791200" y="1752600"/>
            <a:ext cx="2819400" cy="685800"/>
          </a:xfrm>
          <a:prstGeom prst="wedgeRectCallout">
            <a:avLst>
              <a:gd name="adj1" fmla="val -125277"/>
              <a:gd name="adj2" fmla="val -98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1) Function prototype declarations</a:t>
            </a:r>
            <a:endParaRPr lang="en-US" sz="2500" dirty="0"/>
          </a:p>
        </p:txBody>
      </p:sp>
      <p:sp>
        <p:nvSpPr>
          <p:cNvPr id="8" name="Rectangular Callout 7"/>
          <p:cNvSpPr/>
          <p:nvPr/>
        </p:nvSpPr>
        <p:spPr>
          <a:xfrm>
            <a:off x="6019800" y="3200400"/>
            <a:ext cx="2819400" cy="685800"/>
          </a:xfrm>
          <a:prstGeom prst="wedgeRectCallout">
            <a:avLst>
              <a:gd name="adj1" fmla="val -148914"/>
              <a:gd name="adj2" fmla="val -98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2) Function call</a:t>
            </a:r>
            <a:endParaRPr lang="en-US" sz="2500" dirty="0"/>
          </a:p>
        </p:txBody>
      </p:sp>
      <p:sp>
        <p:nvSpPr>
          <p:cNvPr id="9" name="Rectangular Callout 8"/>
          <p:cNvSpPr/>
          <p:nvPr/>
        </p:nvSpPr>
        <p:spPr>
          <a:xfrm>
            <a:off x="5181600" y="5029200"/>
            <a:ext cx="2819400" cy="685800"/>
          </a:xfrm>
          <a:prstGeom prst="wedgeRectCallout">
            <a:avLst>
              <a:gd name="adj1" fmla="val -96448"/>
              <a:gd name="adj2" fmla="val -271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3) Function definitions</a:t>
            </a:r>
            <a:endParaRPr lang="en-US" sz="2500" dirty="0"/>
          </a:p>
        </p:txBody>
      </p:sp>
      <p:sp>
        <p:nvSpPr>
          <p:cNvPr id="10" name="Right Brace 9"/>
          <p:cNvSpPr/>
          <p:nvPr/>
        </p:nvSpPr>
        <p:spPr>
          <a:xfrm>
            <a:off x="3505200" y="4495800"/>
            <a:ext cx="228600" cy="1371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[1] Function prototype declaration</a:t>
            </a:r>
          </a:p>
          <a:p>
            <a:r>
              <a:rPr lang="en-US" sz="2500" dirty="0" smtClean="0"/>
              <a:t>Declare all required functions 1</a:t>
            </a:r>
            <a:r>
              <a:rPr lang="en-US" sz="2500" baseline="30000" dirty="0" smtClean="0"/>
              <a:t>st</a:t>
            </a:r>
            <a:endParaRPr lang="en-US" sz="2500" dirty="0" smtClean="0"/>
          </a:p>
          <a:p>
            <a:r>
              <a:rPr lang="en-US" sz="2500" dirty="0" smtClean="0"/>
              <a:t>Declaration should be placed before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2500" dirty="0" smtClean="0"/>
              <a:t>Function declaration should have the following info:</a:t>
            </a:r>
          </a:p>
          <a:p>
            <a:pPr lvl="1"/>
            <a:r>
              <a:rPr lang="en-US" sz="2300" dirty="0" smtClean="0"/>
              <a:t>Return value/type</a:t>
            </a:r>
          </a:p>
          <a:p>
            <a:pPr lvl="1"/>
            <a:r>
              <a:rPr lang="en-US" sz="2300" dirty="0" smtClean="0"/>
              <a:t>Name of the function</a:t>
            </a:r>
          </a:p>
          <a:p>
            <a:pPr lvl="1"/>
            <a:r>
              <a:rPr lang="en-US" sz="2300" dirty="0" smtClean="0"/>
              <a:t>Order &amp; type of parameters</a:t>
            </a:r>
          </a:p>
          <a:p>
            <a:r>
              <a:rPr lang="en-US" sz="2500" dirty="0" smtClean="0"/>
              <a:t>Why need to declare in the beginning?</a:t>
            </a:r>
          </a:p>
          <a:p>
            <a:pPr lvl="1"/>
            <a:r>
              <a:rPr lang="en-US" sz="2300" dirty="0" smtClean="0"/>
              <a:t>Compiler checks the existence on the function, parameter list, return type is correct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48600" cy="4572000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[1] Function prototype declaration</a:t>
            </a:r>
          </a:p>
          <a:p>
            <a:r>
              <a:rPr lang="en-US" sz="2500" dirty="0" smtClean="0"/>
              <a:t>Syntax: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(type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500" dirty="0" smtClean="0"/>
              <a:t>: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/>
              <a:t>,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500" dirty="0" smtClean="0"/>
              <a:t>,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500" dirty="0" smtClean="0"/>
              <a:t>,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500" dirty="0" smtClean="0"/>
              <a:t>,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500" dirty="0" smtClean="0"/>
              <a:t>,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void</a:t>
            </a:r>
          </a:p>
          <a:p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2500" dirty="0" smtClean="0"/>
              <a:t>: any names as long as it is meaningful</a:t>
            </a:r>
          </a:p>
          <a:p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500" dirty="0" smtClean="0"/>
              <a:t>/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parameter</a:t>
            </a:r>
            <a:r>
              <a:rPr lang="en-US" sz="2500" dirty="0" smtClean="0"/>
              <a:t>/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arguments</a:t>
            </a:r>
            <a:r>
              <a:rPr lang="en-US" sz="2500" dirty="0" smtClean="0"/>
              <a:t>: </a:t>
            </a:r>
          </a:p>
          <a:p>
            <a:pPr lvl="1"/>
            <a:r>
              <a:rPr lang="en-US" sz="2300" dirty="0" smtClean="0"/>
              <a:t>Data value the parameter will receive when the function is called</a:t>
            </a:r>
          </a:p>
          <a:p>
            <a:pPr lvl="1"/>
            <a:r>
              <a:rPr lang="en-US" sz="2300" dirty="0" smtClean="0"/>
              <a:t>Tells the calling function the order of the values to be transmitted to the called function</a:t>
            </a:r>
          </a:p>
          <a:p>
            <a:pPr lvl="1"/>
            <a:r>
              <a:rPr lang="en-US" sz="2300" dirty="0" smtClean="0"/>
              <a:t>If &gt; 1 parameter, separate by comma(s)</a:t>
            </a:r>
          </a:p>
          <a:p>
            <a:pPr lvl="1"/>
            <a:r>
              <a:rPr lang="en-US" sz="2300" dirty="0" smtClean="0"/>
              <a:t>It is an optional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[1] Function prototype declaration</a:t>
            </a:r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pPr>
              <a:buNone/>
            </a:pPr>
            <a:r>
              <a:rPr lang="en-US" sz="2500" b="1" i="1" dirty="0" smtClean="0">
                <a:solidFill>
                  <a:srgbClr val="002060"/>
                </a:solidFill>
              </a:rPr>
              <a:t>Dark blue</a:t>
            </a:r>
            <a:r>
              <a:rPr lang="en-US" sz="2500" b="1" i="1" dirty="0" smtClean="0"/>
              <a:t>: function name, </a:t>
            </a:r>
            <a:r>
              <a:rPr lang="en-US" sz="2500" b="1" i="1" dirty="0" smtClean="0">
                <a:solidFill>
                  <a:srgbClr val="C00000"/>
                </a:solidFill>
              </a:rPr>
              <a:t>Dark red</a:t>
            </a:r>
            <a:r>
              <a:rPr lang="en-US" sz="2500" b="1" i="1" dirty="0" smtClean="0"/>
              <a:t>: return type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981200"/>
            <a:ext cx="8229600" cy="31393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getInputs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calculateSum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swap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(float, float,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char);</a:t>
            </a:r>
          </a:p>
        </p:txBody>
      </p:sp>
      <p:sp>
        <p:nvSpPr>
          <p:cNvPr id="9" name="Snip Diagonal Corner Rectangle 8"/>
          <p:cNvSpPr/>
          <p:nvPr/>
        </p:nvSpPr>
        <p:spPr>
          <a:xfrm>
            <a:off x="6248400" y="3124200"/>
            <a:ext cx="2438400" cy="1143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Parameter(s)</a:t>
            </a:r>
            <a:endParaRPr lang="en-US" sz="3200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3886200" y="3124199"/>
            <a:ext cx="304800" cy="1371600"/>
          </a:xfrm>
          <a:prstGeom prst="rightBrace">
            <a:avLst>
              <a:gd name="adj1" fmla="val 8333"/>
              <a:gd name="adj2" fmla="val 5113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16200000">
            <a:off x="4229100" y="2628900"/>
            <a:ext cx="457200" cy="3886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9" idx="2"/>
          </p:cNvCxnSpPr>
          <p:nvPr/>
        </p:nvCxnSpPr>
        <p:spPr>
          <a:xfrm rot="10800000" flipV="1">
            <a:off x="4495800" y="3695700"/>
            <a:ext cx="175260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</p:cNvCxnSpPr>
          <p:nvPr/>
        </p:nvCxnSpPr>
        <p:spPr>
          <a:xfrm rot="10800000" flipV="1">
            <a:off x="4038600" y="3695700"/>
            <a:ext cx="22098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ular Callout 16"/>
          <p:cNvSpPr/>
          <p:nvPr/>
        </p:nvSpPr>
        <p:spPr>
          <a:xfrm>
            <a:off x="4495800" y="2057400"/>
            <a:ext cx="3276600" cy="838200"/>
          </a:xfrm>
          <a:prstGeom prst="wedgeRectCallout">
            <a:avLst>
              <a:gd name="adj1" fmla="val -83700"/>
              <a:gd name="adj2" fmla="val -30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 parameter(s). It is an optional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[1] Function prototype declaration</a:t>
            </a:r>
          </a:p>
          <a:p>
            <a:r>
              <a:rPr lang="en-US" sz="2500" dirty="0" err="1" smtClean="0"/>
              <a:t>Param</a:t>
            </a:r>
            <a:r>
              <a:rPr lang="en-US" sz="2500" dirty="0" smtClean="0"/>
              <a:t>/parameter/arguments</a:t>
            </a:r>
          </a:p>
          <a:p>
            <a:pPr lvl="1"/>
            <a:r>
              <a:rPr lang="en-US" sz="2100" b="1" dirty="0" smtClean="0"/>
              <a:t>[a] Formal parameters</a:t>
            </a:r>
          </a:p>
          <a:p>
            <a:pPr lvl="2"/>
            <a:r>
              <a:rPr lang="en-US" sz="2100" dirty="0" smtClean="0"/>
              <a:t>Written in function prototype and function header of the definition</a:t>
            </a:r>
          </a:p>
          <a:p>
            <a:pPr lvl="2"/>
            <a:r>
              <a:rPr lang="en-US" sz="2100" dirty="0" smtClean="0"/>
              <a:t>They are local variables which are assigned values from the argument when the function is called</a:t>
            </a:r>
          </a:p>
          <a:p>
            <a:pPr lvl="1"/>
            <a:r>
              <a:rPr lang="en-US" sz="2100" b="1" dirty="0" smtClean="0"/>
              <a:t>[b] Actual parameter</a:t>
            </a:r>
          </a:p>
          <a:p>
            <a:pPr lvl="2"/>
            <a:r>
              <a:rPr lang="en-US" sz="2100" dirty="0" smtClean="0"/>
              <a:t>Variables/values/expressions in a function call that corresponds to the formal parameter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[1] Function prototype declaration</a:t>
            </a:r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pPr>
              <a:buNone/>
            </a:pPr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  <a:p>
            <a:endParaRPr lang="en-US" sz="25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1000" y="1981200"/>
            <a:ext cx="8229600" cy="41549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void calculateSum(int x, int y);</a:t>
            </a:r>
          </a:p>
          <a:p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int num1, num2;</a:t>
            </a:r>
          </a:p>
          <a:p>
            <a:pPr lvl="1"/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cin &gt;&gt; num1 &gt;&gt; num2;</a:t>
            </a:r>
          </a:p>
          <a:p>
            <a:pPr lvl="1"/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calculateSum(num1, num2);</a:t>
            </a:r>
          </a:p>
          <a:p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void calculateSum(int num1, int num2)</a:t>
            </a:r>
          </a:p>
          <a:p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cout &lt;&lt; (num1 + num2);</a:t>
            </a:r>
          </a:p>
          <a:p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sz="2200" i="1" dirty="0" smtClean="0">
                <a:latin typeface="Courier New" pitchFamily="49" charset="0"/>
                <a:cs typeface="Courier New" pitchFamily="49" charset="0"/>
              </a:rPr>
              <a:t>file: topic_5_independent_void_00.cpp</a:t>
            </a:r>
            <a:endParaRPr lang="en-US" sz="22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5486400" y="3200400"/>
            <a:ext cx="1295400" cy="685800"/>
          </a:xfrm>
          <a:prstGeom prst="wedgeRectCallout">
            <a:avLst>
              <a:gd name="adj1" fmla="val -84971"/>
              <a:gd name="adj2" fmla="val 33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Actual </a:t>
            </a:r>
            <a:r>
              <a:rPr lang="en-US" sz="2400" dirty="0" err="1" smtClean="0"/>
              <a:t>param</a:t>
            </a:r>
            <a:r>
              <a:rPr lang="en-US" sz="2400" dirty="0" smtClean="0"/>
              <a:t>(s)</a:t>
            </a:r>
            <a:endParaRPr lang="en-US" sz="2400" dirty="0"/>
          </a:p>
        </p:txBody>
      </p:sp>
      <p:sp>
        <p:nvSpPr>
          <p:cNvPr id="23" name="Snip Diagonal Corner Rectangle 22"/>
          <p:cNvSpPr/>
          <p:nvPr/>
        </p:nvSpPr>
        <p:spPr>
          <a:xfrm>
            <a:off x="7162800" y="2743200"/>
            <a:ext cx="1676400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Formal </a:t>
            </a:r>
            <a:r>
              <a:rPr lang="en-US" sz="2400" dirty="0" err="1" smtClean="0"/>
              <a:t>param</a:t>
            </a:r>
            <a:r>
              <a:rPr lang="en-US" sz="2400" dirty="0" smtClean="0"/>
              <a:t>(s)</a:t>
            </a:r>
            <a:endParaRPr lang="en-US" sz="2400" dirty="0"/>
          </a:p>
        </p:txBody>
      </p:sp>
      <p:cxnSp>
        <p:nvCxnSpPr>
          <p:cNvPr id="25" name="Straight Arrow Connector 24"/>
          <p:cNvCxnSpPr>
            <a:stCxn id="23" idx="2"/>
          </p:cNvCxnSpPr>
          <p:nvPr/>
        </p:nvCxnSpPr>
        <p:spPr>
          <a:xfrm rot="10800000">
            <a:off x="4495800" y="2438400"/>
            <a:ext cx="26670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2"/>
          </p:cNvCxnSpPr>
          <p:nvPr/>
        </p:nvCxnSpPr>
        <p:spPr>
          <a:xfrm rot="10800000" flipV="1">
            <a:off x="6705600" y="3200400"/>
            <a:ext cx="457200" cy="1333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ular Callout 29"/>
          <p:cNvSpPr/>
          <p:nvPr/>
        </p:nvSpPr>
        <p:spPr>
          <a:xfrm>
            <a:off x="6400800" y="4724400"/>
            <a:ext cx="2514600" cy="990600"/>
          </a:xfrm>
          <a:prstGeom prst="wedgeRectCallout">
            <a:avLst>
              <a:gd name="adj1" fmla="val -125075"/>
              <a:gd name="adj2" fmla="val -111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Formal </a:t>
            </a:r>
            <a:r>
              <a:rPr lang="en-US" sz="2400" dirty="0" err="1" smtClean="0"/>
              <a:t>param</a:t>
            </a:r>
            <a:r>
              <a:rPr lang="en-US" sz="2400" dirty="0" smtClean="0"/>
              <a:t>(s) become local variables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67200" y="3505200"/>
            <a:ext cx="304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495800" y="3581400"/>
            <a:ext cx="15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9000" y="3657600"/>
            <a:ext cx="114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3352800" y="3733800"/>
            <a:ext cx="152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344194" y="3733006"/>
            <a:ext cx="152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29000" y="4038600"/>
            <a:ext cx="7620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572000" y="4038600"/>
            <a:ext cx="12954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2743200" y="4724400"/>
            <a:ext cx="1447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3962400" y="4648200"/>
            <a:ext cx="18288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72B3-6A54-4270-96D0-E15BA7CC7608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Function?</a:t>
            </a:r>
          </a:p>
          <a:p>
            <a:pPr lvl="1"/>
            <a:r>
              <a:rPr lang="en-US" dirty="0" smtClean="0"/>
              <a:t>Module/mini program/sub-program</a:t>
            </a:r>
          </a:p>
          <a:p>
            <a:pPr lvl="1"/>
            <a:r>
              <a:rPr lang="en-US" dirty="0" smtClean="0"/>
              <a:t>Each function/module/sub-program performs specific task</a:t>
            </a:r>
          </a:p>
          <a:p>
            <a:pPr lvl="1"/>
            <a:r>
              <a:rPr lang="en-US" dirty="0" smtClean="0"/>
              <a:t>May contains its own variables/statements</a:t>
            </a:r>
          </a:p>
          <a:p>
            <a:pPr lvl="1"/>
            <a:r>
              <a:rPr lang="en-US" dirty="0" smtClean="0"/>
              <a:t>Can be compiled/tested independently</a:t>
            </a:r>
          </a:p>
          <a:p>
            <a:r>
              <a:rPr lang="en-US" dirty="0" smtClean="0"/>
              <a:t>Multiple functions form a larger program</a:t>
            </a:r>
          </a:p>
          <a:p>
            <a:r>
              <a:rPr lang="en-US" dirty="0" smtClean="0"/>
              <a:t>Modular programming</a:t>
            </a:r>
          </a:p>
          <a:p>
            <a:pPr lvl="1"/>
            <a:r>
              <a:rPr lang="en-US" dirty="0" smtClean="0"/>
              <a:t>Break 1 large program or 1 module into sub-modules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[2] Function definition</a:t>
            </a:r>
          </a:p>
          <a:p>
            <a:r>
              <a:rPr lang="en-US" sz="2500" dirty="0" smtClean="0"/>
              <a:t>Must be declared 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before it can be used</a:t>
            </a:r>
          </a:p>
          <a:p>
            <a:r>
              <a:rPr lang="en-US" sz="2500" dirty="0" smtClean="0"/>
              <a:t>Place it </a:t>
            </a:r>
            <a:r>
              <a:rPr lang="en-US" sz="2500" b="1" dirty="0" smtClean="0"/>
              <a:t>BEFORE</a:t>
            </a:r>
            <a:r>
              <a:rPr lang="en-US" sz="2500" dirty="0" smtClean="0"/>
              <a:t> or </a:t>
            </a:r>
            <a:r>
              <a:rPr lang="en-US" sz="2500" b="1" dirty="0" smtClean="0"/>
              <a:t>AFTER</a:t>
            </a:r>
            <a:r>
              <a:rPr lang="en-US" sz="2500" dirty="0" smtClean="0"/>
              <a:t>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2500" dirty="0" smtClean="0">
                <a:cs typeface="Courier New" pitchFamily="49" charset="0"/>
              </a:rPr>
              <a:t>Contains statements that will perform specific task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calculateSum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num1, num2;</a:t>
            </a:r>
          </a:p>
          <a:p>
            <a:pPr lvl="1"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&gt;&gt; num1 &gt;&gt; num2;</a:t>
            </a:r>
          </a:p>
          <a:p>
            <a:pPr lvl="1"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calculateSum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(num1, num2);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calculateSum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total = x + y;</a:t>
            </a:r>
          </a:p>
          <a:p>
            <a:pPr lvl="1"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return total;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791200" y="2057400"/>
            <a:ext cx="2819400" cy="685800"/>
          </a:xfrm>
          <a:prstGeom prst="wedgeRectCallout">
            <a:avLst>
              <a:gd name="adj1" fmla="val -89241"/>
              <a:gd name="adj2" fmla="val -81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1) Function prototype declarations</a:t>
            </a:r>
            <a:endParaRPr lang="en-US" sz="2500" dirty="0"/>
          </a:p>
        </p:txBody>
      </p:sp>
      <p:sp>
        <p:nvSpPr>
          <p:cNvPr id="8" name="Rectangular Callout 7"/>
          <p:cNvSpPr/>
          <p:nvPr/>
        </p:nvSpPr>
        <p:spPr>
          <a:xfrm>
            <a:off x="6477000" y="3886200"/>
            <a:ext cx="2209800" cy="685800"/>
          </a:xfrm>
          <a:prstGeom prst="wedgeRectCallout">
            <a:avLst>
              <a:gd name="adj1" fmla="val -38244"/>
              <a:gd name="adj2" fmla="val -930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2) Function call</a:t>
            </a:r>
            <a:endParaRPr lang="en-US" sz="2500" dirty="0"/>
          </a:p>
        </p:txBody>
      </p:sp>
      <p:sp>
        <p:nvSpPr>
          <p:cNvPr id="9" name="Rectangular Callout 8"/>
          <p:cNvSpPr/>
          <p:nvPr/>
        </p:nvSpPr>
        <p:spPr>
          <a:xfrm>
            <a:off x="5715000" y="4876800"/>
            <a:ext cx="2819400" cy="685800"/>
          </a:xfrm>
          <a:prstGeom prst="wedgeRectCallout">
            <a:avLst>
              <a:gd name="adj1" fmla="val -80833"/>
              <a:gd name="adj2" fmla="val -98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3) Function definitions</a:t>
            </a:r>
            <a:endParaRPr lang="en-US" sz="25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3200400"/>
            <a:ext cx="137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838700" y="3314700"/>
            <a:ext cx="228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830094" y="3313906"/>
            <a:ext cx="228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420394" y="3733006"/>
            <a:ext cx="609600" cy="4587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449094" y="3771106"/>
            <a:ext cx="609600" cy="382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3352800" y="4572000"/>
            <a:ext cx="1144588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3962400" y="4572000"/>
            <a:ext cx="1600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5486400"/>
            <a:ext cx="6096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-419100" y="4533900"/>
            <a:ext cx="1905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33400" y="3581400"/>
            <a:ext cx="685800" cy="1588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calculateSum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calculateSum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total = x + y;</a:t>
            </a:r>
          </a:p>
          <a:p>
            <a:pPr lvl="1"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return total;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num1, num2;</a:t>
            </a:r>
          </a:p>
          <a:p>
            <a:pPr lvl="1"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&gt;&gt; num1 &gt;&gt; num2;</a:t>
            </a:r>
          </a:p>
          <a:p>
            <a:pPr lvl="1"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calculateSum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(num1, num2);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715000" y="2362200"/>
            <a:ext cx="2819400" cy="685800"/>
          </a:xfrm>
          <a:prstGeom prst="wedgeRectCallout">
            <a:avLst>
              <a:gd name="adj1" fmla="val -39391"/>
              <a:gd name="adj2" fmla="val -1554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1) Function prototype declarations</a:t>
            </a:r>
            <a:endParaRPr lang="en-US" sz="2500" dirty="0"/>
          </a:p>
        </p:txBody>
      </p:sp>
      <p:sp>
        <p:nvSpPr>
          <p:cNvPr id="8" name="Rectangular Callout 7"/>
          <p:cNvSpPr/>
          <p:nvPr/>
        </p:nvSpPr>
        <p:spPr>
          <a:xfrm>
            <a:off x="5791200" y="4953000"/>
            <a:ext cx="2819400" cy="685800"/>
          </a:xfrm>
          <a:prstGeom prst="wedgeRectCallout">
            <a:avLst>
              <a:gd name="adj1" fmla="val -72639"/>
              <a:gd name="adj2" fmla="val -394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2) Function call</a:t>
            </a:r>
            <a:endParaRPr lang="en-US" sz="2500" dirty="0"/>
          </a:p>
        </p:txBody>
      </p:sp>
      <p:sp>
        <p:nvSpPr>
          <p:cNvPr id="9" name="Rectangular Callout 8"/>
          <p:cNvSpPr/>
          <p:nvPr/>
        </p:nvSpPr>
        <p:spPr>
          <a:xfrm>
            <a:off x="4343400" y="3505200"/>
            <a:ext cx="2819400" cy="685800"/>
          </a:xfrm>
          <a:prstGeom prst="wedgeRectCallout">
            <a:avLst>
              <a:gd name="adj1" fmla="val -77830"/>
              <a:gd name="adj2" fmla="val -987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3) Function definitions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[2] Function definition</a:t>
            </a:r>
          </a:p>
          <a:p>
            <a:r>
              <a:rPr lang="en-US" sz="2500" dirty="0" smtClean="0"/>
              <a:t>Syntax: </a:t>
            </a:r>
            <a:endParaRPr lang="en-US" sz="21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314343"/>
            <a:ext cx="8229600" cy="24006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(type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parameter_list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declaration(s); 	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statement(s);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return expression;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/>
          </a:p>
        </p:txBody>
      </p:sp>
      <p:sp>
        <p:nvSpPr>
          <p:cNvPr id="8" name="Right Brace 7"/>
          <p:cNvSpPr/>
          <p:nvPr/>
        </p:nvSpPr>
        <p:spPr>
          <a:xfrm>
            <a:off x="3962400" y="4000143"/>
            <a:ext cx="304800" cy="11430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5638800" y="4304943"/>
            <a:ext cx="1981200" cy="762000"/>
          </a:xfrm>
          <a:prstGeom prst="wedgeRectCallout">
            <a:avLst>
              <a:gd name="adj1" fmla="val -112286"/>
              <a:gd name="adj2" fmla="val -14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Function body</a:t>
            </a:r>
            <a:endParaRPr lang="en-US" sz="2400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4038600" y="-419457"/>
            <a:ext cx="457200" cy="7315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5791200" y="1981200"/>
            <a:ext cx="1981200" cy="762000"/>
          </a:xfrm>
          <a:prstGeom prst="wedgeRectCallout">
            <a:avLst>
              <a:gd name="adj1" fmla="val -122542"/>
              <a:gd name="adj2" fmla="val 76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Function header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[2] Function definition</a:t>
            </a:r>
          </a:p>
          <a:p>
            <a:r>
              <a:rPr lang="en-US" dirty="0" smtClean="0"/>
              <a:t>Example using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/>
              <a:t> return type: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514600"/>
            <a:ext cx="8229600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sumNumbers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total = a + b + c;</a:t>
            </a: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&lt;&lt; total;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3962400" y="3581400"/>
            <a:ext cx="4953000" cy="2438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If you use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3000" dirty="0" smtClean="0">
                <a:cs typeface="Courier New" pitchFamily="49" charset="0"/>
              </a:rPr>
              <a:t>in function header</a:t>
            </a:r>
            <a:r>
              <a:rPr lang="en-US" sz="3000" dirty="0" smtClean="0"/>
              <a:t>, you must NOT have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3000" dirty="0" smtClean="0"/>
              <a:t> statement inside function body</a:t>
            </a:r>
            <a:endParaRPr lang="en-US" sz="3000" dirty="0"/>
          </a:p>
        </p:txBody>
      </p:sp>
      <p:sp>
        <p:nvSpPr>
          <p:cNvPr id="9" name="Rectangle 8"/>
          <p:cNvSpPr/>
          <p:nvPr/>
        </p:nvSpPr>
        <p:spPr>
          <a:xfrm>
            <a:off x="381000" y="2438400"/>
            <a:ext cx="9144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</p:cNvCxnSpPr>
          <p:nvPr/>
        </p:nvCxnSpPr>
        <p:spPr>
          <a:xfrm rot="10800000">
            <a:off x="533402" y="4800600"/>
            <a:ext cx="34289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-381794" y="3886200"/>
            <a:ext cx="18295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[2] Function definition</a:t>
            </a:r>
          </a:p>
          <a:p>
            <a:r>
              <a:rPr lang="en-US" dirty="0" smtClean="0"/>
              <a:t>Example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return type: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514600"/>
            <a:ext cx="8229600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sumNumbers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total = a + b + c;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return total;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3352800" y="3581400"/>
            <a:ext cx="5562600" cy="2438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If you use 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 smtClean="0"/>
              <a:t>/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3000" dirty="0" smtClean="0"/>
              <a:t>/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3000" dirty="0" smtClean="0"/>
              <a:t>/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3000" dirty="0" smtClean="0"/>
              <a:t>/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3000" dirty="0" smtClean="0">
                <a:cs typeface="Courier New" pitchFamily="49" charset="0"/>
              </a:rPr>
              <a:t>in function header</a:t>
            </a:r>
            <a:r>
              <a:rPr lang="en-US" sz="3000" dirty="0" smtClean="0"/>
              <a:t>, you must have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3000" dirty="0" smtClean="0"/>
              <a:t> statement inside function body</a:t>
            </a:r>
            <a:endParaRPr lang="en-US" sz="3000" dirty="0"/>
          </a:p>
        </p:txBody>
      </p:sp>
      <p:sp>
        <p:nvSpPr>
          <p:cNvPr id="9" name="Rectangle 8"/>
          <p:cNvSpPr/>
          <p:nvPr/>
        </p:nvSpPr>
        <p:spPr>
          <a:xfrm>
            <a:off x="381000" y="2438400"/>
            <a:ext cx="7620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3505200"/>
            <a:ext cx="2362200" cy="533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533401" y="4800600"/>
            <a:ext cx="28193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-381794" y="3886200"/>
            <a:ext cx="18295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1524397" y="4419203"/>
            <a:ext cx="76200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[3] Function call</a:t>
            </a:r>
          </a:p>
          <a:p>
            <a:r>
              <a:rPr lang="en-US" sz="2500" dirty="0" smtClean="0"/>
              <a:t>When a function is called, the program control is passed to the called function and the statements inside the function will be executed until control is passed back the calling function</a:t>
            </a:r>
          </a:p>
          <a:p>
            <a:r>
              <a:rPr lang="en-US" sz="2500" dirty="0" smtClean="0"/>
              <a:t>To call a function, specify the function name and the values of the parameters [if any]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[3] Function call</a:t>
            </a:r>
          </a:p>
          <a:p>
            <a:r>
              <a:rPr lang="en-US" sz="2500" b="1" dirty="0" smtClean="0"/>
              <a:t>[3a]Function call that returns no value</a:t>
            </a:r>
          </a:p>
          <a:p>
            <a:r>
              <a:rPr lang="en-US" sz="2500" dirty="0" smtClean="0"/>
              <a:t>Contains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500" dirty="0" smtClean="0"/>
              <a:t>return type on function header</a:t>
            </a:r>
          </a:p>
          <a:p>
            <a:r>
              <a:rPr lang="en-US" sz="2500" dirty="0" smtClean="0"/>
              <a:t>Once complete execute last statement in function definition, the control is passed back to the statement that calls the function in the calling function</a:t>
            </a:r>
          </a:p>
          <a:p>
            <a:r>
              <a:rPr lang="en-US" sz="2500" dirty="0" smtClean="0"/>
              <a:t>Then, next statement will be executed</a:t>
            </a:r>
          </a:p>
          <a:p>
            <a:pPr>
              <a:buNone/>
            </a:pPr>
            <a:r>
              <a:rPr lang="en-US" sz="2500" i="1" dirty="0" smtClean="0"/>
              <a:t>File: topic_5_independent_void_00.cpp</a:t>
            </a:r>
            <a:endParaRPr lang="en-US" sz="2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Function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[3] Function call</a:t>
            </a:r>
          </a:p>
          <a:p>
            <a:r>
              <a:rPr lang="en-US" sz="2500" b="1" dirty="0" smtClean="0"/>
              <a:t>[3b]Function call that returns a value</a:t>
            </a:r>
          </a:p>
          <a:p>
            <a:r>
              <a:rPr lang="en-US" sz="2500" dirty="0" smtClean="0"/>
              <a:t>Contains other than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500" dirty="0" smtClean="0"/>
              <a:t>on function header</a:t>
            </a:r>
          </a:p>
          <a:p>
            <a:r>
              <a:rPr lang="en-US" sz="2500" dirty="0" smtClean="0"/>
              <a:t>When execute of function definition is complete, control is passed back to the calling function with a value</a:t>
            </a:r>
          </a:p>
          <a:p>
            <a:r>
              <a:rPr lang="en-US" sz="2500" dirty="0" smtClean="0"/>
              <a:t>That returned value can be used:</a:t>
            </a:r>
          </a:p>
          <a:p>
            <a:pPr lvl="1"/>
            <a:r>
              <a:rPr lang="en-US" sz="2300" dirty="0" smtClean="0"/>
              <a:t>In an arithmetic expression, logical expression, assignment statement, output statement</a:t>
            </a:r>
          </a:p>
          <a:p>
            <a:pPr>
              <a:buNone/>
            </a:pPr>
            <a:r>
              <a:rPr lang="en-US" sz="2500" i="1" dirty="0" smtClean="0"/>
              <a:t>File: topic_5_independent_int_01.cpp</a:t>
            </a:r>
            <a:endParaRPr lang="en-US" sz="2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685800" y="1981200"/>
          <a:ext cx="7772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8194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Calibri"/>
                          <a:ea typeface="Times New Roman"/>
                          <a:cs typeface="Times New Roman"/>
                        </a:rPr>
                        <a:t>No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return value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Return value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Without parameters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void </a:t>
                      </a:r>
                      <a:r>
                        <a:rPr lang="en-US" sz="2000" dirty="0" err="1">
                          <a:latin typeface="Calibri"/>
                          <a:ea typeface="Times New Roman"/>
                          <a:cs typeface="Times New Roman"/>
                        </a:rPr>
                        <a:t>calcSum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()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int calcSum()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With parameters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void calcSum(int a, int b)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Times New Roman"/>
                          <a:cs typeface="Times New Roman"/>
                        </a:rPr>
                        <a:t>calcSum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latin typeface="Calibri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 a, </a:t>
                      </a:r>
                      <a:r>
                        <a:rPr lang="en-US" sz="2000" dirty="0" err="1">
                          <a:latin typeface="Calibri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 b)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A91C-C15A-4A77-9A5E-AB8EABF740A5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types of functions</a:t>
            </a:r>
          </a:p>
          <a:p>
            <a:pPr lvl="1"/>
            <a:r>
              <a:rPr lang="en-US" b="1" dirty="0" smtClean="0"/>
              <a:t>[1] Pre-defined/built-in/library</a:t>
            </a:r>
          </a:p>
          <a:p>
            <a:pPr lvl="1"/>
            <a:r>
              <a:rPr lang="en-US" dirty="0" smtClean="0"/>
              <a:t>Required special pre-processor (*.h files)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dirty="0" smtClean="0"/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dirty="0" smtClean="0"/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dirty="0" smtClean="0"/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abs()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Passing Value Between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done using 3 methods:</a:t>
            </a:r>
          </a:p>
          <a:p>
            <a:pPr lvl="1"/>
            <a:r>
              <a:rPr lang="en-US" b="1" dirty="0" smtClean="0"/>
              <a:t>[1] Global variable </a:t>
            </a:r>
          </a:p>
          <a:p>
            <a:pPr lvl="1"/>
            <a:r>
              <a:rPr lang="en-US" dirty="0" smtClean="0"/>
              <a:t>Variables are declared </a:t>
            </a:r>
            <a:r>
              <a:rPr lang="en-US" b="1" dirty="0" smtClean="0"/>
              <a:t>outside</a:t>
            </a:r>
            <a:r>
              <a:rPr lang="en-US" dirty="0" smtClean="0"/>
              <a:t> of any functions</a:t>
            </a:r>
          </a:p>
          <a:p>
            <a:pPr lvl="1"/>
            <a:r>
              <a:rPr lang="en-US" dirty="0" smtClean="0"/>
              <a:t>Its value can be changed at any point during execution</a:t>
            </a:r>
          </a:p>
          <a:p>
            <a:pPr lvl="1"/>
            <a:r>
              <a:rPr lang="en-US" dirty="0" smtClean="0"/>
              <a:t>New value will replace old value assigned to a particular global variable</a:t>
            </a:r>
          </a:p>
          <a:p>
            <a:pPr lvl="1"/>
            <a:r>
              <a:rPr lang="en-US" i="1" dirty="0" smtClean="0"/>
              <a:t>[File: topic_5_passing_val_global_var.cpp]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Passing Value Between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done using 3 methods:</a:t>
            </a:r>
          </a:p>
          <a:p>
            <a:pPr lvl="1"/>
            <a:r>
              <a:rPr lang="en-US" b="1" dirty="0" smtClean="0"/>
              <a:t>[2] Parameter Passing</a:t>
            </a:r>
          </a:p>
          <a:p>
            <a:pPr lvl="1"/>
            <a:r>
              <a:rPr lang="en-US" dirty="0" smtClean="0"/>
              <a:t>Parameters can be passed from calling function to the called function using:</a:t>
            </a:r>
          </a:p>
          <a:p>
            <a:pPr lvl="2"/>
            <a:r>
              <a:rPr lang="en-US" sz="2400" b="1" dirty="0" smtClean="0"/>
              <a:t>[a] By Value: return single value</a:t>
            </a:r>
          </a:p>
          <a:p>
            <a:pPr lvl="2"/>
            <a:r>
              <a:rPr lang="en-US" sz="2400" dirty="0" smtClean="0"/>
              <a:t>copy the actual parameter value into the formal parameter. Changes to the formal parameter, which is a local variable, do not get passed back to the calling program</a:t>
            </a:r>
          </a:p>
          <a:p>
            <a:pPr lvl="2"/>
            <a:r>
              <a:rPr lang="en-US" sz="2400" i="1" dirty="0" smtClean="0"/>
              <a:t>[File: topic_5_param_by_value_01.cpp]</a:t>
            </a:r>
          </a:p>
          <a:p>
            <a:pPr lvl="2"/>
            <a:r>
              <a:rPr lang="en-US" sz="2400" i="1" dirty="0" smtClean="0"/>
              <a:t>[File: topic_5_param_by_value_02.cpp]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Value Between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0" y="1447800"/>
            <a:ext cx="4956048" cy="4572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calcSum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num = 4;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&lt;&lt; num;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calcSum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(num);	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calcSum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sum;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sum = 1 + x;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&lt;&lt; sum;</a:t>
            </a:r>
          </a:p>
          <a:p>
            <a:pPr>
              <a:spcBef>
                <a:spcPts val="0"/>
              </a:spcBef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4953000" y="3352800"/>
            <a:ext cx="685800" cy="1905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3200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num = x =4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8006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sum = 1 + x</a:t>
            </a:r>
          </a:p>
          <a:p>
            <a:r>
              <a:rPr lang="en-US" sz="2400" b="1" dirty="0" err="1" smtClean="0"/>
              <a:t>cout</a:t>
            </a:r>
            <a:r>
              <a:rPr lang="en-US" sz="2400" b="1" dirty="0" smtClean="0"/>
              <a:t> &lt;&lt; sum</a:t>
            </a:r>
            <a:endParaRPr lang="en-US" sz="2400" b="1" dirty="0"/>
          </a:p>
        </p:txBody>
      </p:sp>
      <p:sp>
        <p:nvSpPr>
          <p:cNvPr id="13" name="Explosion 2 12"/>
          <p:cNvSpPr/>
          <p:nvPr/>
        </p:nvSpPr>
        <p:spPr>
          <a:xfrm>
            <a:off x="4191000" y="1066800"/>
            <a:ext cx="4953000" cy="2362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Example without using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 smtClean="0"/>
              <a:t> statement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Value Between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0" y="1447800"/>
            <a:ext cx="4953000" cy="4572000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calcSum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a &gt;&gt; 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calcSum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calcSum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(x + y);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	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6477000" y="3581400"/>
            <a:ext cx="685800" cy="1905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10800000">
            <a:off x="838200" y="3505200"/>
            <a:ext cx="685800" cy="1905000"/>
          </a:xfrm>
          <a:prstGeom prst="curvedLeftArrow">
            <a:avLst/>
          </a:prstGeom>
          <a:solidFill>
            <a:srgbClr val="00B0F0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4114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= x = 1</a:t>
            </a:r>
          </a:p>
          <a:p>
            <a:r>
              <a:rPr lang="en-US" sz="2400" b="1" dirty="0" smtClean="0"/>
              <a:t>b = y = 1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341203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return 2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cout</a:t>
            </a:r>
            <a:r>
              <a:rPr lang="en-US" sz="2400" b="1" dirty="0" smtClean="0"/>
              <a:t> 2</a:t>
            </a:r>
            <a:endParaRPr lang="en-US" sz="2400" b="1" dirty="0"/>
          </a:p>
        </p:txBody>
      </p:sp>
      <p:sp>
        <p:nvSpPr>
          <p:cNvPr id="12" name="Explosion 2 11"/>
          <p:cNvSpPr/>
          <p:nvPr/>
        </p:nvSpPr>
        <p:spPr>
          <a:xfrm>
            <a:off x="4724400" y="1143000"/>
            <a:ext cx="4191000" cy="1981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Example using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 smtClean="0"/>
              <a:t> statement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495800" y="3200400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105400" y="3276600"/>
            <a:ext cx="152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76800" y="33528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763294" y="3466306"/>
            <a:ext cx="228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5372894" y="3466306"/>
            <a:ext cx="228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800600" y="4724400"/>
            <a:ext cx="152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29000" y="4800600"/>
            <a:ext cx="1447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239294" y="49903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4001294" y="49903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382294" y="3847306"/>
            <a:ext cx="533400" cy="4587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220494" y="40759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Passing Value Between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done using 3 methods:</a:t>
            </a:r>
          </a:p>
          <a:p>
            <a:pPr lvl="1"/>
            <a:r>
              <a:rPr lang="en-US" b="1" dirty="0" smtClean="0"/>
              <a:t>[2] Parameter Passing</a:t>
            </a:r>
          </a:p>
          <a:p>
            <a:pPr lvl="2" algn="just"/>
            <a:r>
              <a:rPr lang="en-US" sz="2400" b="1" dirty="0" smtClean="0"/>
              <a:t>[b] By Reference: usually used if there are more than 1 value to be returned</a:t>
            </a:r>
          </a:p>
          <a:p>
            <a:pPr lvl="2" algn="just"/>
            <a:r>
              <a:rPr lang="en-US" sz="2400" dirty="0" smtClean="0"/>
              <a:t>Actual parameter in the calling function must be variable and the formal parameter must use the reference operator, which is referred by the symbol </a:t>
            </a:r>
            <a:r>
              <a:rPr lang="en-US" sz="2400" b="1" dirty="0" smtClean="0"/>
              <a:t>ampersand (&amp;)</a:t>
            </a:r>
            <a:r>
              <a:rPr lang="en-US" sz="2400" dirty="0" smtClean="0"/>
              <a:t>. The reference operator forces the corresponding actual formal parameters to refer to the same location</a:t>
            </a:r>
          </a:p>
          <a:p>
            <a:pPr lvl="2" algn="just"/>
            <a:r>
              <a:rPr lang="en-US" sz="2400" i="1" dirty="0" smtClean="0"/>
              <a:t>[File: topic_5_passing_val_by_param_ref_01.cpp]</a:t>
            </a:r>
          </a:p>
          <a:p>
            <a:pPr lvl="2" algn="just"/>
            <a:r>
              <a:rPr lang="en-US" sz="2400" i="1" dirty="0" smtClean="0"/>
              <a:t>[File: topic_5_passing_val_by_param_ref_02.cpp]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Value Between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| CSC128 | TOPIC05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2000" cy="472440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calcSum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&amp;,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pPr lvl="1">
              <a:spcBef>
                <a:spcPts val="0"/>
              </a:spcBef>
              <a:buNone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&lt;&lt; sum &lt;&lt;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calcSum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(2, sum, 3, 9);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&lt;&lt; sum &lt;&lt;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calcSum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&amp; x,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y,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z)</a:t>
            </a: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x = w + x + y + z;</a:t>
            </a: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953000" y="35814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257800" y="38862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29000" y="4191000"/>
            <a:ext cx="419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238500" y="43815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687094" y="43807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134894" y="43807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7430294" y="43807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448300" y="49911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76400" y="5105400"/>
            <a:ext cx="3886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524794" y="5257006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2286794" y="5257006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3048794" y="5257006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810794" y="5257006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14400" y="5867400"/>
            <a:ext cx="3962400" cy="0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800100" y="5753100"/>
            <a:ext cx="228600" cy="0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4382294" y="5371306"/>
            <a:ext cx="990600" cy="1588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457700" y="4381500"/>
            <a:ext cx="228600" cy="0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" y="4267200"/>
            <a:ext cx="4191000" cy="0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8100" y="3924300"/>
            <a:ext cx="685800" cy="0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1000" y="3581400"/>
            <a:ext cx="379412" cy="1588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 flipV="1">
            <a:off x="2590800" y="3657600"/>
            <a:ext cx="304800" cy="22860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of an Identifier/Variable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scope of an identifier refers to where in the program an identifier is accessible</a:t>
            </a:r>
          </a:p>
          <a:p>
            <a:r>
              <a:rPr lang="en-US" b="1" dirty="0" smtClean="0"/>
              <a:t>Local identifier</a:t>
            </a:r>
            <a:r>
              <a:rPr lang="en-US" dirty="0" smtClean="0"/>
              <a:t>: identifiers declared </a:t>
            </a:r>
            <a:r>
              <a:rPr lang="en-US" b="1" dirty="0" smtClean="0"/>
              <a:t>within</a:t>
            </a:r>
            <a:r>
              <a:rPr lang="en-US" dirty="0" smtClean="0"/>
              <a:t> a function (or block)</a:t>
            </a:r>
          </a:p>
          <a:p>
            <a:r>
              <a:rPr lang="en-US" b="1" dirty="0" smtClean="0"/>
              <a:t>Global identifier</a:t>
            </a:r>
            <a:r>
              <a:rPr lang="en-US" dirty="0" smtClean="0"/>
              <a:t>: identifiers declared </a:t>
            </a:r>
            <a:r>
              <a:rPr lang="en-US" b="1" dirty="0" smtClean="0"/>
              <a:t>outside</a:t>
            </a:r>
            <a:r>
              <a:rPr lang="en-US" dirty="0" smtClean="0"/>
              <a:t> of every function definition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of an Identifier/Variable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7" name="Content Placeholder 6" descr="scope_of_variable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9862" y="1371600"/>
            <a:ext cx="6541476" cy="4724400"/>
          </a:xfr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105400" y="1447800"/>
            <a:ext cx="3581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Test your knowledge now!</a:t>
            </a:r>
            <a:endParaRPr lang="en-US" sz="4000" dirty="0"/>
          </a:p>
        </p:txBody>
      </p:sp>
      <p:pic>
        <p:nvPicPr>
          <p:cNvPr id="7" name="Picture 6" descr="fungames.gif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914400" y="1447800"/>
            <a:ext cx="4267200" cy="4420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CCCC-7FE6-47ED-AE8A-2C582B8FCC7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Coming up next…Array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3187-C443-437C-BF69-3B0C33134509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types of functions</a:t>
            </a:r>
          </a:p>
          <a:p>
            <a:pPr lvl="1"/>
            <a:r>
              <a:rPr lang="en-US" b="1" dirty="0" smtClean="0"/>
              <a:t>[2] Programmer-defined/independent</a:t>
            </a:r>
          </a:p>
          <a:p>
            <a:pPr lvl="1"/>
            <a:r>
              <a:rPr lang="en-US" dirty="0" smtClean="0"/>
              <a:t>Depends on programmer what kind of task will be performed by the 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E9EC-871E-436B-819F-B45003353524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Simplify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 smtClean="0"/>
              <a:t> function/program</a:t>
            </a:r>
          </a:p>
          <a:p>
            <a:r>
              <a:rPr lang="en-US" dirty="0" smtClean="0"/>
              <a:t>Planning, coding, testing, debugging, understanding, maintaining a computer program will be easier</a:t>
            </a:r>
          </a:p>
          <a:p>
            <a:r>
              <a:rPr lang="en-US" dirty="0" smtClean="0"/>
              <a:t>Same function can be reused in another program</a:t>
            </a:r>
          </a:p>
          <a:p>
            <a:pPr lvl="1"/>
            <a:r>
              <a:rPr lang="en-US" dirty="0" smtClean="0"/>
              <a:t>Prevent function duplication</a:t>
            </a:r>
          </a:p>
          <a:p>
            <a:pPr lvl="1"/>
            <a:r>
              <a:rPr lang="en-US" dirty="0" smtClean="0"/>
              <a:t>Reduce time of writing a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Without functions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FDDA-7135-41A6-AF0F-FBE35CADF196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float num1, num2, sum;</a:t>
            </a:r>
          </a:p>
          <a:p>
            <a:pPr lvl="1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cin &gt;&gt; num1 &gt;&gt; num2;</a:t>
            </a:r>
          </a:p>
          <a:p>
            <a:pPr lvl="1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sum = num1 + num2;</a:t>
            </a:r>
          </a:p>
          <a:p>
            <a:pPr lvl="1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cout &lt;&lt; "Total Sum: " &lt;&lt; sum;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getch();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With functions 1/2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7618-BB91-4213-BE8F-FFF099E8D118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91440" indent="-283464">
              <a:spcBef>
                <a:spcPts val="600"/>
              </a:spcBef>
              <a:buSzPct val="80000"/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float num1, num2, sum;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void getInputs();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void calculateSum();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void displaySum();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getInputs();</a:t>
            </a:r>
          </a:p>
          <a:p>
            <a:pPr lvl="1"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calculateSum();</a:t>
            </a:r>
          </a:p>
          <a:p>
            <a:pPr lvl="1"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displaySum();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getch();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715000" y="1295400"/>
            <a:ext cx="1905000" cy="1066800"/>
          </a:xfrm>
          <a:prstGeom prst="wedgeRectCallout">
            <a:avLst>
              <a:gd name="adj1" fmla="val -78766"/>
              <a:gd name="adj2" fmla="val -20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Variables declaration</a:t>
            </a:r>
            <a:endParaRPr lang="en-US" sz="32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715000" y="2590800"/>
            <a:ext cx="2743200" cy="1219200"/>
          </a:xfrm>
          <a:prstGeom prst="wedgeRectCallout">
            <a:avLst>
              <a:gd name="adj1" fmla="val -81914"/>
              <a:gd name="adj2" fmla="val -59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Modules/functions declaration</a:t>
            </a:r>
            <a:endParaRPr lang="en-US" sz="2800" dirty="0"/>
          </a:p>
        </p:txBody>
      </p:sp>
      <p:sp>
        <p:nvSpPr>
          <p:cNvPr id="12" name="Right Brace 11"/>
          <p:cNvSpPr/>
          <p:nvPr/>
        </p:nvSpPr>
        <p:spPr>
          <a:xfrm>
            <a:off x="4572000" y="1905000"/>
            <a:ext cx="304800" cy="10668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5715000" y="5105400"/>
            <a:ext cx="2743200" cy="838200"/>
          </a:xfrm>
          <a:prstGeom prst="wedgeRectCallout">
            <a:avLst>
              <a:gd name="adj1" fmla="val -96804"/>
              <a:gd name="adj2" fmla="val -1210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Calling modules/functions</a:t>
            </a:r>
            <a:endParaRPr lang="en-US" sz="2800" dirty="0"/>
          </a:p>
        </p:txBody>
      </p:sp>
      <p:sp>
        <p:nvSpPr>
          <p:cNvPr id="14" name="Right Brace 13"/>
          <p:cNvSpPr/>
          <p:nvPr/>
        </p:nvSpPr>
        <p:spPr>
          <a:xfrm>
            <a:off x="4038600" y="3962400"/>
            <a:ext cx="304800" cy="10668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ular Callout 15"/>
          <p:cNvSpPr/>
          <p:nvPr/>
        </p:nvSpPr>
        <p:spPr>
          <a:xfrm>
            <a:off x="5715000" y="4114800"/>
            <a:ext cx="2743200" cy="685800"/>
          </a:xfrm>
          <a:prstGeom prst="wedgeRectCallout">
            <a:avLst>
              <a:gd name="adj1" fmla="val -146914"/>
              <a:gd name="adj2" fmla="val -17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function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With functions 2/2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BDB4-8D74-4962-B943-A140DBC3D6D2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 | CSC128 | TOPIC05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09EE-C0C2-41AE-AD92-45937BB5F99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getInputs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612648" lvl="2" indent="-283464">
              <a:spcBef>
                <a:spcPts val="600"/>
              </a:spcBef>
              <a:buSzPct val="80000"/>
              <a:buNone/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&gt;&gt; num1 &gt;&gt; num2;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calculateSum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612648" lvl="2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sum = num1 + num2;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600" dirty="0" smtClean="0"/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smtClean="0">
                <a:latin typeface="Courier New" pitchFamily="49" charset="0"/>
                <a:cs typeface="Courier New" pitchFamily="49" charset="0"/>
              </a:rPr>
              <a:t>displaySum()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pt-BR" sz="2600" dirty="0" smtClean="0">
                <a:latin typeface="Courier New" pitchFamily="49" charset="0"/>
                <a:cs typeface="Courier New" pitchFamily="49" charset="0"/>
              </a:rPr>
              <a:t>cout &lt;&lt; "Total Sum: " &lt;&lt; sum;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600" dirty="0" smtClean="0"/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5029200" y="1676400"/>
            <a:ext cx="3429000" cy="3048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 Definitions or the actual modules are here, right after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void main()</a:t>
            </a:r>
            <a:r>
              <a:rPr lang="en-US" sz="2800" dirty="0" smtClean="0"/>
              <a:t>. Each module perform specific task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2266</TotalTime>
  <Words>2484</Words>
  <Application>Microsoft Office PowerPoint</Application>
  <PresentationFormat>On-screen Show (4:3)</PresentationFormat>
  <Paragraphs>682</Paragraphs>
  <Slides>49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Equity</vt:lpstr>
      <vt:lpstr>Topic 5: Function</vt:lpstr>
      <vt:lpstr>Outline</vt:lpstr>
      <vt:lpstr>Introduction </vt:lpstr>
      <vt:lpstr>Introduction </vt:lpstr>
      <vt:lpstr>Introduction </vt:lpstr>
      <vt:lpstr>Benefits of Functions</vt:lpstr>
      <vt:lpstr>Example – Without functions </vt:lpstr>
      <vt:lpstr>Example – With functions 1/2 </vt:lpstr>
      <vt:lpstr>Example – With functions 2/2</vt:lpstr>
      <vt:lpstr>Predefined Function</vt:lpstr>
      <vt:lpstr>Predefined Function</vt:lpstr>
      <vt:lpstr>Predefined Function </vt:lpstr>
      <vt:lpstr>Predefined Function </vt:lpstr>
      <vt:lpstr>Predefined Function </vt:lpstr>
      <vt:lpstr>Predefined Function </vt:lpstr>
      <vt:lpstr>Predefined Function </vt:lpstr>
      <vt:lpstr>Predefined Function </vt:lpstr>
      <vt:lpstr>Predefined Function </vt:lpstr>
      <vt:lpstr>Predefined Function </vt:lpstr>
      <vt:lpstr>Predefined Function </vt:lpstr>
      <vt:lpstr>Predefined Function </vt:lpstr>
      <vt:lpstr>Predefined Function </vt:lpstr>
      <vt:lpstr>Independent Function</vt:lpstr>
      <vt:lpstr>Independent Function Requirements</vt:lpstr>
      <vt:lpstr>Independent Function Requirements</vt:lpstr>
      <vt:lpstr>Independent Function Requirements</vt:lpstr>
      <vt:lpstr>Independent Function Requirements</vt:lpstr>
      <vt:lpstr>Independent Function Requirements</vt:lpstr>
      <vt:lpstr>Independent Function Requirements</vt:lpstr>
      <vt:lpstr>Independent Function Requirements</vt:lpstr>
      <vt:lpstr>Independent Function Requirements</vt:lpstr>
      <vt:lpstr>Independent Function Requirements</vt:lpstr>
      <vt:lpstr>Independent Function Requirements</vt:lpstr>
      <vt:lpstr>Independent Function Requirements </vt:lpstr>
      <vt:lpstr>Independent Function Requirements </vt:lpstr>
      <vt:lpstr>Independent Function Requirements</vt:lpstr>
      <vt:lpstr>Independent Function Requirements</vt:lpstr>
      <vt:lpstr>Independent Function Requirements</vt:lpstr>
      <vt:lpstr>Recap…</vt:lpstr>
      <vt:lpstr>Passing Value Between Functions</vt:lpstr>
      <vt:lpstr>Passing Value Between Functions</vt:lpstr>
      <vt:lpstr>Passing Value Between Functions</vt:lpstr>
      <vt:lpstr>Passing Value Between Functions</vt:lpstr>
      <vt:lpstr>Passing Value Between Functions</vt:lpstr>
      <vt:lpstr>Passing Value Between Functions</vt:lpstr>
      <vt:lpstr>Scope of an Identifier/Variable</vt:lpstr>
      <vt:lpstr>Scope of an Identifier/Variable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5: Function</dc:title>
  <dc:creator>Eizan Aziz</dc:creator>
  <cp:lastModifiedBy>UiTM Pahang</cp:lastModifiedBy>
  <cp:revision>206</cp:revision>
  <dcterms:created xsi:type="dcterms:W3CDTF">2010-09-17T10:36:30Z</dcterms:created>
  <dcterms:modified xsi:type="dcterms:W3CDTF">2014-08-26T02:56:43Z</dcterms:modified>
</cp:coreProperties>
</file>